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309" r:id="rId4"/>
    <p:sldId id="260" r:id="rId5"/>
    <p:sldId id="280" r:id="rId6"/>
    <p:sldId id="301" r:id="rId7"/>
    <p:sldId id="302" r:id="rId8"/>
    <p:sldId id="303" r:id="rId9"/>
    <p:sldId id="297" r:id="rId10"/>
    <p:sldId id="298" r:id="rId11"/>
    <p:sldId id="299" r:id="rId12"/>
    <p:sldId id="293" r:id="rId13"/>
    <p:sldId id="295" r:id="rId14"/>
    <p:sldId id="296" r:id="rId15"/>
    <p:sldId id="306" r:id="rId16"/>
    <p:sldId id="307" r:id="rId17"/>
    <p:sldId id="308" r:id="rId18"/>
    <p:sldId id="311" r:id="rId19"/>
    <p:sldId id="305" r:id="rId20"/>
    <p:sldId id="304" r:id="rId21"/>
    <p:sldId id="312" r:id="rId22"/>
    <p:sldId id="314" r:id="rId23"/>
    <p:sldId id="315" r:id="rId24"/>
    <p:sldId id="313" r:id="rId25"/>
    <p:sldId id="31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442"/>
    <a:srgbClr val="1D5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0" autoAdjust="0"/>
    <p:restoredTop sz="94644"/>
  </p:normalViewPr>
  <p:slideViewPr>
    <p:cSldViewPr>
      <p:cViewPr varScale="1">
        <p:scale>
          <a:sx n="191" d="100"/>
          <a:sy n="191" d="100"/>
        </p:scale>
        <p:origin x="184"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9E1721-A3B1-024D-B913-27C2B71B66B7}" type="datetimeFigureOut">
              <a:rPr lang="en-US" smtClean="0"/>
              <a:t>9/11/18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45E28B-6BC1-2C40-AA75-04FD78D23D71}" type="slidenum">
              <a:rPr lang="en-US" smtClean="0"/>
              <a:t>‹#›</a:t>
            </a:fld>
            <a:endParaRPr lang="en-US"/>
          </a:p>
        </p:txBody>
      </p:sp>
    </p:spTree>
    <p:extLst>
      <p:ext uri="{BB962C8B-B14F-4D97-AF65-F5344CB8AC3E}">
        <p14:creationId xmlns:p14="http://schemas.microsoft.com/office/powerpoint/2010/main" val="121728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8AEF1B-75A7-42BC-B900-CC61D4C2B212}"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145434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8AEF1B-75A7-42BC-B900-CC61D4C2B212}"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269727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8AEF1B-75A7-42BC-B900-CC61D4C2B212}"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45977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8AEF1B-75A7-42BC-B900-CC61D4C2B212}"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114633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AEF1B-75A7-42BC-B900-CC61D4C2B212}"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378376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8AEF1B-75A7-42BC-B900-CC61D4C2B212}"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394153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8AEF1B-75A7-42BC-B900-CC61D4C2B212}" type="datetimeFigureOut">
              <a:rPr lang="en-US" smtClean="0"/>
              <a:t>9/11/18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248587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8AEF1B-75A7-42BC-B900-CC61D4C2B212}" type="datetimeFigureOut">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322239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AEF1B-75A7-42BC-B900-CC61D4C2B212}" type="datetimeFigureOut">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241967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AEF1B-75A7-42BC-B900-CC61D4C2B212}"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388797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AEF1B-75A7-42BC-B900-CC61D4C2B212}"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D2873-4264-4634-ACD8-AB476D0D2B9F}" type="slidenum">
              <a:rPr lang="en-US" smtClean="0"/>
              <a:t>‹#›</a:t>
            </a:fld>
            <a:endParaRPr lang="en-US"/>
          </a:p>
        </p:txBody>
      </p:sp>
    </p:spTree>
    <p:extLst>
      <p:ext uri="{BB962C8B-B14F-4D97-AF65-F5344CB8AC3E}">
        <p14:creationId xmlns:p14="http://schemas.microsoft.com/office/powerpoint/2010/main" val="62287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AEF1B-75A7-42BC-B900-CC61D4C2B212}" type="datetimeFigureOut">
              <a:rPr lang="en-US" smtClean="0"/>
              <a:t>9/11/18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D2873-4264-4634-ACD8-AB476D0D2B9F}" type="slidenum">
              <a:rPr lang="en-US" smtClean="0"/>
              <a:t>‹#›</a:t>
            </a:fld>
            <a:endParaRPr lang="en-US"/>
          </a:p>
        </p:txBody>
      </p:sp>
    </p:spTree>
    <p:extLst>
      <p:ext uri="{BB962C8B-B14F-4D97-AF65-F5344CB8AC3E}">
        <p14:creationId xmlns:p14="http://schemas.microsoft.com/office/powerpoint/2010/main" val="131274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29" y="0"/>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95967"/>
            <a:ext cx="7772400" cy="3051175"/>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Prompt Payment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Tree>
    <p:extLst>
      <p:ext uri="{BB962C8B-B14F-4D97-AF65-F5344CB8AC3E}">
        <p14:creationId xmlns:p14="http://schemas.microsoft.com/office/powerpoint/2010/main" val="279574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PROBLEM?</a:t>
            </a:r>
            <a:endParaRPr lang="en-US" sz="28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endParaRPr lang="en-US" sz="2000" dirty="0">
              <a:solidFill>
                <a:schemeClr val="bg1">
                  <a:lumMod val="50000"/>
                </a:schemeClr>
              </a:solidFill>
            </a:endParaRPr>
          </a:p>
          <a:p>
            <a:pPr algn="ctr" fontAlgn="base"/>
            <a:endParaRPr lang="en-CA" sz="2000" dirty="0">
              <a:solidFill>
                <a:schemeClr val="bg1">
                  <a:lumMod val="50000"/>
                </a:schemeClr>
              </a:solidFill>
            </a:endParaRPr>
          </a:p>
          <a:p>
            <a:pPr algn="ctr" fontAlgn="base"/>
            <a:r>
              <a:rPr lang="en-CA" sz="2000" dirty="0">
                <a:solidFill>
                  <a:schemeClr val="bg1">
                    <a:lumMod val="50000"/>
                  </a:schemeClr>
                </a:solidFill>
              </a:rPr>
              <a:t>The existing law in Nova Scotia, the Builders Lien Act (BLA), is costly, cumbersome, and inaccessible to 65% of the construction industry (small and medium-sized family-owned companies consisting of 50 or fewer employees) – it addresses non-payment as opposed to delinquent payment and the lien rights of many in the industry will expire long before they realize they will not get paid.</a:t>
            </a: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spTree>
    <p:extLst>
      <p:ext uri="{BB962C8B-B14F-4D97-AF65-F5344CB8AC3E}">
        <p14:creationId xmlns:p14="http://schemas.microsoft.com/office/powerpoint/2010/main" val="369084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1538"/>
            <a:ext cx="7772400" cy="985689"/>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CONSEQUENCES?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sp>
        <p:nvSpPr>
          <p:cNvPr id="3" name="Rectangle 2">
            <a:extLst>
              <a:ext uri="{FF2B5EF4-FFF2-40B4-BE49-F238E27FC236}">
                <a16:creationId xmlns:a16="http://schemas.microsoft.com/office/drawing/2014/main" id="{0C7DECF8-DC4D-4719-8018-63C9DFC84AFA}"/>
              </a:ext>
            </a:extLst>
          </p:cNvPr>
          <p:cNvSpPr/>
          <p:nvPr/>
        </p:nvSpPr>
        <p:spPr>
          <a:xfrm>
            <a:off x="457200" y="1717387"/>
            <a:ext cx="8137433" cy="1600438"/>
          </a:xfrm>
          <a:prstGeom prst="rect">
            <a:avLst/>
          </a:prstGeom>
        </p:spPr>
        <p:txBody>
          <a:bodyPr wrap="square">
            <a:spAutoFit/>
          </a:bodyPr>
          <a:lstStyle/>
          <a:p>
            <a:pPr marL="285750" indent="-285750" fontAlgn="base">
              <a:buFont typeface="Arial" panose="020B0604020202020204" pitchFamily="34" charset="0"/>
              <a:buChar char="•"/>
            </a:pPr>
            <a:r>
              <a:rPr lang="en-US" sz="1600" dirty="0">
                <a:solidFill>
                  <a:schemeClr val="bg1">
                    <a:lumMod val="50000"/>
                  </a:schemeClr>
                </a:solidFill>
                <a:latin typeface="Arial" panose="020B0604020202020204" pitchFamily="34" charset="0"/>
                <a:cs typeface="Arial" panose="020B0604020202020204" pitchFamily="34" charset="0"/>
              </a:rPr>
              <a:t>Delinquent payments hurt the Nova Scotia Economy.</a:t>
            </a:r>
          </a:p>
          <a:p>
            <a:pPr marL="285750" indent="-285750" fontAlgn="base">
              <a:buFontTx/>
              <a:buChar char="-"/>
            </a:pPr>
            <a:endParaRPr lang="en-US" sz="1600" dirty="0">
              <a:solidFill>
                <a:schemeClr val="bg1">
                  <a:lumMod val="50000"/>
                </a:schemeClr>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600" dirty="0">
                <a:solidFill>
                  <a:schemeClr val="bg1">
                    <a:lumMod val="50000"/>
                  </a:schemeClr>
                </a:solidFill>
                <a:latin typeface="Arial" panose="020B0604020202020204" pitchFamily="34" charset="0"/>
                <a:cs typeface="Arial" panose="020B0604020202020204" pitchFamily="34" charset="0"/>
              </a:rPr>
              <a:t>When payments are delayed to contractors or suppliers at any level of the construction pyramid, critical processes break down, costs inflate, and there are severe consequences for people whose livelihoods depend on our industry.</a:t>
            </a:r>
          </a:p>
          <a:p>
            <a:pPr fontAlgn="base"/>
            <a:endParaRPr lang="en-US" dirty="0">
              <a:solidFill>
                <a:schemeClr val="bg1">
                  <a:lumMod val="50000"/>
                </a:schemeClr>
              </a:solidFill>
            </a:endParaRPr>
          </a:p>
        </p:txBody>
      </p:sp>
      <p:pic>
        <p:nvPicPr>
          <p:cNvPr id="9" name="Picture 8">
            <a:extLst>
              <a:ext uri="{FF2B5EF4-FFF2-40B4-BE49-F238E27FC236}">
                <a16:creationId xmlns:a16="http://schemas.microsoft.com/office/drawing/2014/main" id="{DC165F88-AA57-45B7-94D6-7B43C2623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048000"/>
            <a:ext cx="7391400" cy="2590800"/>
          </a:xfrm>
          <a:prstGeom prst="rect">
            <a:avLst/>
          </a:prstGeom>
        </p:spPr>
      </p:pic>
    </p:spTree>
    <p:extLst>
      <p:ext uri="{BB962C8B-B14F-4D97-AF65-F5344CB8AC3E}">
        <p14:creationId xmlns:p14="http://schemas.microsoft.com/office/powerpoint/2010/main" val="354701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46480"/>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CONSEQUENCES?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21253"/>
            <a:ext cx="80645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5" name="Picture 4">
            <a:extLst>
              <a:ext uri="{FF2B5EF4-FFF2-40B4-BE49-F238E27FC236}">
                <a16:creationId xmlns:a16="http://schemas.microsoft.com/office/drawing/2014/main" id="{8E9487D1-A4FD-437F-B9C7-600893D85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1447799"/>
            <a:ext cx="6477000" cy="4114793"/>
          </a:xfrm>
          <a:prstGeom prst="rect">
            <a:avLst/>
          </a:prstGeom>
        </p:spPr>
      </p:pic>
    </p:spTree>
    <p:extLst>
      <p:ext uri="{BB962C8B-B14F-4D97-AF65-F5344CB8AC3E}">
        <p14:creationId xmlns:p14="http://schemas.microsoft.com/office/powerpoint/2010/main" val="51755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993827"/>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CONSEQUENCES?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defRPr/>
            </a:pPr>
            <a:r>
              <a:rPr lang="en-CA" sz="1600" dirty="0">
                <a:solidFill>
                  <a:schemeClr val="tx1">
                    <a:lumMod val="50000"/>
                    <a:lumOff val="50000"/>
                  </a:schemeClr>
                </a:solidFill>
                <a:cs typeface="Arial" panose="020B0604020202020204" pitchFamily="34" charset="0"/>
              </a:rPr>
              <a:t>Delinquent payment increases operational costs for Nova Scotia Businesses.</a:t>
            </a:r>
            <a:br>
              <a:rPr lang="en-CA" sz="2400" dirty="0">
                <a:solidFill>
                  <a:schemeClr val="tx1">
                    <a:lumMod val="50000"/>
                    <a:lumOff val="50000"/>
                  </a:schemeClr>
                </a:solidFill>
                <a:cs typeface="Arial" panose="020B0604020202020204" pitchFamily="34" charset="0"/>
              </a:rPr>
            </a:br>
            <a:endParaRPr lang="en-CA" sz="2400" dirty="0">
              <a:solidFill>
                <a:schemeClr val="tx1">
                  <a:lumMod val="50000"/>
                  <a:lumOff val="50000"/>
                </a:schemeClr>
              </a:solidFill>
              <a:cs typeface="Arial" panose="020B0604020202020204" pitchFamily="34" charset="0"/>
            </a:endParaRP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5" name="Picture 4">
            <a:extLst>
              <a:ext uri="{FF2B5EF4-FFF2-40B4-BE49-F238E27FC236}">
                <a16:creationId xmlns:a16="http://schemas.microsoft.com/office/drawing/2014/main" id="{E70FB22C-D74B-42C5-AE4B-65F615648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438401"/>
            <a:ext cx="6934200" cy="3037336"/>
          </a:xfrm>
          <a:prstGeom prst="rect">
            <a:avLst/>
          </a:prstGeom>
        </p:spPr>
      </p:pic>
    </p:spTree>
    <p:extLst>
      <p:ext uri="{BB962C8B-B14F-4D97-AF65-F5344CB8AC3E}">
        <p14:creationId xmlns:p14="http://schemas.microsoft.com/office/powerpoint/2010/main" val="266958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CONSEQUENCES?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8674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defRPr/>
            </a:pPr>
            <a:r>
              <a:rPr lang="en-CA" sz="1600" dirty="0">
                <a:solidFill>
                  <a:schemeClr val="tx1">
                    <a:lumMod val="50000"/>
                    <a:lumOff val="50000"/>
                  </a:schemeClr>
                </a:solidFill>
                <a:cs typeface="Arial" panose="020B0604020202020204" pitchFamily="34" charset="0"/>
              </a:rPr>
              <a:t>Delayed payments reduce the ability of Nova Scotia firms to bid work and grow their businesses.</a:t>
            </a:r>
            <a:br>
              <a:rPr lang="en-CA" sz="2400" dirty="0">
                <a:solidFill>
                  <a:schemeClr val="tx1">
                    <a:lumMod val="50000"/>
                    <a:lumOff val="50000"/>
                  </a:schemeClr>
                </a:solidFill>
                <a:cs typeface="Arial" panose="020B0604020202020204" pitchFamily="34" charset="0"/>
              </a:rPr>
            </a:br>
            <a:endParaRPr lang="en-CA" sz="2400" dirty="0">
              <a:solidFill>
                <a:schemeClr val="tx1">
                  <a:lumMod val="50000"/>
                  <a:lumOff val="50000"/>
                </a:schemeClr>
              </a:solidFill>
              <a:cs typeface="Arial" panose="020B0604020202020204" pitchFamily="34" charset="0"/>
            </a:endParaRP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8" name="Picture 7">
            <a:extLst>
              <a:ext uri="{FF2B5EF4-FFF2-40B4-BE49-F238E27FC236}">
                <a16:creationId xmlns:a16="http://schemas.microsoft.com/office/drawing/2014/main" id="{57764208-6F34-4CD0-A0C5-1923FE331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285999"/>
            <a:ext cx="5867400" cy="3494543"/>
          </a:xfrm>
          <a:prstGeom prst="rect">
            <a:avLst/>
          </a:prstGeom>
        </p:spPr>
      </p:pic>
    </p:spTree>
    <p:extLst>
      <p:ext uri="{BB962C8B-B14F-4D97-AF65-F5344CB8AC3E}">
        <p14:creationId xmlns:p14="http://schemas.microsoft.com/office/powerpoint/2010/main" val="335286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CONSEQUENCES?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fontAlgn="base">
              <a:buFont typeface="Arial" panose="020B0604020202020204" pitchFamily="34" charset="0"/>
              <a:buChar char="•"/>
            </a:pPr>
            <a:r>
              <a:rPr lang="en-CA" sz="1600" dirty="0">
                <a:solidFill>
                  <a:schemeClr val="bg1">
                    <a:lumMod val="50000"/>
                  </a:schemeClr>
                </a:solidFill>
              </a:rPr>
              <a:t>Delinquent payment drives up the cost of construction as contractors have to factor the risk of delinquent payment into their bids.</a:t>
            </a:r>
            <a:br>
              <a:rPr lang="en-CA" sz="2400" dirty="0">
                <a:solidFill>
                  <a:schemeClr val="tx1">
                    <a:lumMod val="50000"/>
                    <a:lumOff val="50000"/>
                  </a:schemeClr>
                </a:solidFill>
                <a:cs typeface="Arial" panose="020B0604020202020204" pitchFamily="34" charset="0"/>
              </a:rPr>
            </a:br>
            <a:endParaRPr lang="en-CA" sz="2400" dirty="0">
              <a:solidFill>
                <a:schemeClr val="tx1">
                  <a:lumMod val="50000"/>
                  <a:lumOff val="50000"/>
                </a:schemeClr>
              </a:solidFill>
              <a:cs typeface="Arial" panose="020B0604020202020204" pitchFamily="34" charset="0"/>
            </a:endParaRP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5" name="Picture 4">
            <a:extLst>
              <a:ext uri="{FF2B5EF4-FFF2-40B4-BE49-F238E27FC236}">
                <a16:creationId xmlns:a16="http://schemas.microsoft.com/office/drawing/2014/main" id="{2958E012-A8FE-41A2-8957-DC0A61430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534300"/>
            <a:ext cx="7010400" cy="3061071"/>
          </a:xfrm>
          <a:prstGeom prst="rect">
            <a:avLst/>
          </a:prstGeom>
        </p:spPr>
      </p:pic>
    </p:spTree>
    <p:extLst>
      <p:ext uri="{BB962C8B-B14F-4D97-AF65-F5344CB8AC3E}">
        <p14:creationId xmlns:p14="http://schemas.microsoft.com/office/powerpoint/2010/main" val="345976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CONSEQUENCES?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9436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81000" y="1447802"/>
            <a:ext cx="8223250"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fontAlgn="base">
              <a:buFont typeface="Arial" panose="020B0604020202020204" pitchFamily="34" charset="0"/>
              <a:buChar char="•"/>
            </a:pPr>
            <a:r>
              <a:rPr lang="en-CA" sz="1600" dirty="0">
                <a:solidFill>
                  <a:schemeClr val="bg1">
                    <a:lumMod val="50000"/>
                  </a:schemeClr>
                </a:solidFill>
              </a:rPr>
              <a:t>Delinquent payment stymies new job creation and restricts investment in apprenticeship training (the construction industry accounts for roughly 40% of all apprenticeships) as trade contractors must limit their payroll commitments to meet cash flow expectations.</a:t>
            </a: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endParaRPr lang="en-CA" sz="1600" dirty="0">
              <a:solidFill>
                <a:schemeClr val="bg1">
                  <a:lumMod val="50000"/>
                </a:schemeClr>
              </a:solidFill>
            </a:endParaRPr>
          </a:p>
          <a:p>
            <a:pPr marL="285750" indent="-285750" fontAlgn="base">
              <a:buFont typeface="Arial" panose="020B0604020202020204" pitchFamily="34" charset="0"/>
              <a:buChar char="•"/>
            </a:pPr>
            <a:r>
              <a:rPr lang="en-CA" sz="1600" dirty="0">
                <a:solidFill>
                  <a:schemeClr val="bg1">
                    <a:lumMod val="50000"/>
                  </a:schemeClr>
                </a:solidFill>
              </a:rPr>
              <a:t>Late payment practices erode the level playing field as those who maintain honourable practices are put at a disadvantage.</a:t>
            </a:r>
          </a:p>
          <a:p>
            <a:pPr fontAlgn="base"/>
            <a:endParaRPr lang="en-CA" sz="2400" dirty="0">
              <a:solidFill>
                <a:schemeClr val="tx1">
                  <a:lumMod val="50000"/>
                  <a:lumOff val="50000"/>
                </a:schemeClr>
              </a:solidFill>
              <a:cs typeface="Arial" panose="020B0604020202020204" pitchFamily="34" charset="0"/>
            </a:endParaRP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10" name="Picture 9">
            <a:extLst>
              <a:ext uri="{FF2B5EF4-FFF2-40B4-BE49-F238E27FC236}">
                <a16:creationId xmlns:a16="http://schemas.microsoft.com/office/drawing/2014/main" id="{18BB4FEA-40BD-4437-BC5F-1BF264BCEA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514603"/>
            <a:ext cx="5867082" cy="2819397"/>
          </a:xfrm>
          <a:prstGeom prst="rect">
            <a:avLst/>
          </a:prstGeom>
          <a:noFill/>
          <a:ln>
            <a:noFill/>
          </a:ln>
        </p:spPr>
      </p:pic>
    </p:spTree>
    <p:extLst>
      <p:ext uri="{BB962C8B-B14F-4D97-AF65-F5344CB8AC3E}">
        <p14:creationId xmlns:p14="http://schemas.microsoft.com/office/powerpoint/2010/main" val="351394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CURRENT LANDSCAPE NATIONALLY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CA" sz="2000" dirty="0">
                <a:solidFill>
                  <a:schemeClr val="bg1">
                    <a:lumMod val="50000"/>
                  </a:schemeClr>
                </a:solidFill>
                <a:cs typeface="Arial" panose="020B0604020202020204" pitchFamily="34" charset="0"/>
              </a:rPr>
              <a:t>On a federal level, prompt payment will be introduced to parliament in the Fall, with focus on what Ontario is currently doing. </a:t>
            </a:r>
          </a:p>
          <a:p>
            <a:pPr>
              <a:defRPr/>
            </a:pPr>
            <a:endParaRPr lang="en-CA" sz="2000" dirty="0">
              <a:solidFill>
                <a:schemeClr val="bg1">
                  <a:lumMod val="50000"/>
                </a:schemeClr>
              </a:solidFill>
              <a:cs typeface="Arial" panose="020B0604020202020204" pitchFamily="34" charset="0"/>
            </a:endParaRPr>
          </a:p>
          <a:p>
            <a:pPr marL="342900" indent="-342900">
              <a:buFont typeface="Arial" panose="020B0604020202020204" pitchFamily="34" charset="0"/>
              <a:buChar char="•"/>
              <a:defRPr/>
            </a:pPr>
            <a:r>
              <a:rPr lang="en-CA" sz="2000" dirty="0">
                <a:solidFill>
                  <a:schemeClr val="bg1">
                    <a:lumMod val="50000"/>
                  </a:schemeClr>
                </a:solidFill>
                <a:cs typeface="Arial" panose="020B0604020202020204" pitchFamily="34" charset="0"/>
              </a:rPr>
              <a:t>Several other provinces currently have prompt payment initiatives in the works. Saskatchewan is in its 2</a:t>
            </a:r>
            <a:r>
              <a:rPr lang="en-CA" sz="2000" baseline="30000" dirty="0">
                <a:solidFill>
                  <a:schemeClr val="bg1">
                    <a:lumMod val="50000"/>
                  </a:schemeClr>
                </a:solidFill>
                <a:cs typeface="Arial" panose="020B0604020202020204" pitchFamily="34" charset="0"/>
              </a:rPr>
              <a:t>nd</a:t>
            </a:r>
            <a:r>
              <a:rPr lang="en-CA" sz="2000" dirty="0">
                <a:solidFill>
                  <a:schemeClr val="bg1">
                    <a:lumMod val="50000"/>
                  </a:schemeClr>
                </a:solidFill>
                <a:cs typeface="Arial" panose="020B0604020202020204" pitchFamily="34" charset="0"/>
              </a:rPr>
              <a:t> reading, with a 3</a:t>
            </a:r>
            <a:r>
              <a:rPr lang="en-CA" sz="2000" baseline="30000" dirty="0">
                <a:solidFill>
                  <a:schemeClr val="bg1">
                    <a:lumMod val="50000"/>
                  </a:schemeClr>
                </a:solidFill>
                <a:cs typeface="Arial" panose="020B0604020202020204" pitchFamily="34" charset="0"/>
              </a:rPr>
              <a:t>rd</a:t>
            </a:r>
            <a:r>
              <a:rPr lang="en-CA" sz="2000" dirty="0">
                <a:solidFill>
                  <a:schemeClr val="bg1">
                    <a:lumMod val="50000"/>
                  </a:schemeClr>
                </a:solidFill>
                <a:cs typeface="Arial" panose="020B0604020202020204" pitchFamily="34" charset="0"/>
              </a:rPr>
              <a:t> amended reading likely happening in the Fall.  The NB Law Amendments Commission has recommended a Prompt Payment Act be implemented. Manitoba, BC and Quebec are all pursuing prompt payment legislation as well.</a:t>
            </a:r>
          </a:p>
          <a:p>
            <a:pPr eaLnBrk="1" hangingPunct="1">
              <a:defRPr/>
            </a:pPr>
            <a:endParaRPr lang="en-CA" b="1" dirty="0"/>
          </a:p>
        </p:txBody>
      </p:sp>
    </p:spTree>
    <p:extLst>
      <p:ext uri="{BB962C8B-B14F-4D97-AF65-F5344CB8AC3E}">
        <p14:creationId xmlns:p14="http://schemas.microsoft.com/office/powerpoint/2010/main" val="9241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Title 1"/>
          <p:cNvSpPr>
            <a:spLocks noGrp="1"/>
          </p:cNvSpPr>
          <p:nvPr>
            <p:ph type="ctrTitle"/>
          </p:nvPr>
        </p:nvSpPr>
        <p:spPr>
          <a:xfrm>
            <a:off x="685800" y="0"/>
            <a:ext cx="7772400" cy="1981200"/>
          </a:xfrm>
        </p:spPr>
        <p:txBody>
          <a:bodyPr>
            <a:normAutofit/>
          </a:bodyPr>
          <a:lstStyle/>
          <a:p>
            <a:r>
              <a:rPr lang="en-CA" sz="2800" b="1" dirty="0">
                <a:solidFill>
                  <a:srgbClr val="6CA442"/>
                </a:solidFill>
                <a:latin typeface="Arial" panose="020B0604020202020204" pitchFamily="34" charset="0"/>
                <a:cs typeface="Arial" panose="020B0604020202020204" pitchFamily="34" charset="0"/>
              </a:rPr>
              <a:t>PROMPT PAYMENT ACT</a:t>
            </a:r>
            <a:endParaRPr lang="en-US" sz="2800" b="1" dirty="0">
              <a:solidFill>
                <a:srgbClr val="6CA442"/>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25450" y="1384203"/>
            <a:ext cx="82931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schemeClr val="bg1"/>
              </a:solidFill>
            </a:endParaRPr>
          </a:p>
          <a:p>
            <a:pPr eaLnBrk="1" hangingPunct="1">
              <a:defRPr/>
            </a:pPr>
            <a:r>
              <a:rPr lang="en-US" dirty="0">
                <a:solidFill>
                  <a:schemeClr val="bg1"/>
                </a:solidFill>
              </a:rPr>
              <a:t>Why are these changes important?</a:t>
            </a:r>
          </a:p>
          <a:p>
            <a:pPr marL="457200" indent="-457200" eaLnBrk="1" hangingPunct="1">
              <a:buFont typeface="Arial" panose="020B0604020202020204" pitchFamily="34" charset="0"/>
              <a:buChar char="•"/>
              <a:defRPr/>
            </a:pPr>
            <a:endParaRPr lang="en-US" dirty="0">
              <a:solidFill>
                <a:schemeClr val="bg1"/>
              </a:solidFill>
            </a:endParaRPr>
          </a:p>
          <a:p>
            <a:pPr marL="1200150" lvl="1" indent="-457200" eaLnBrk="1" hangingPunct="1">
              <a:buFont typeface="Arial" panose="020B0604020202020204" pitchFamily="34" charset="0"/>
              <a:buChar char="•"/>
              <a:defRPr/>
            </a:pPr>
            <a:r>
              <a:rPr lang="en-US" dirty="0">
                <a:solidFill>
                  <a:schemeClr val="bg1"/>
                </a:solidFill>
              </a:rPr>
              <a:t>Improves the movement of money in our economy.</a:t>
            </a:r>
          </a:p>
          <a:p>
            <a:pPr marL="1200150" lvl="1" indent="-457200" eaLnBrk="1" hangingPunct="1">
              <a:buFont typeface="Arial" panose="020B0604020202020204" pitchFamily="34" charset="0"/>
              <a:buChar char="•"/>
              <a:defRPr/>
            </a:pPr>
            <a:r>
              <a:rPr lang="en-US" dirty="0">
                <a:solidFill>
                  <a:schemeClr val="bg1"/>
                </a:solidFill>
              </a:rPr>
              <a:t>Increases fairness and transparency.</a:t>
            </a:r>
          </a:p>
          <a:p>
            <a:pPr marL="1200150" lvl="1" indent="-457200" eaLnBrk="1" hangingPunct="1">
              <a:buFont typeface="Arial" panose="020B0604020202020204" pitchFamily="34" charset="0"/>
              <a:buChar char="•"/>
              <a:defRPr/>
            </a:pPr>
            <a:r>
              <a:rPr lang="en-US" dirty="0">
                <a:solidFill>
                  <a:schemeClr val="bg1"/>
                </a:solidFill>
              </a:rPr>
              <a:t>Increases efficiency and productivity.</a:t>
            </a:r>
          </a:p>
          <a:p>
            <a:pPr marL="1200150" lvl="1" indent="-457200" eaLnBrk="1" hangingPunct="1">
              <a:buFont typeface="Arial" panose="020B0604020202020204" pitchFamily="34" charset="0"/>
              <a:buChar char="•"/>
              <a:defRPr/>
            </a:pPr>
            <a:r>
              <a:rPr lang="en-US" dirty="0">
                <a:solidFill>
                  <a:schemeClr val="bg1"/>
                </a:solidFill>
              </a:rPr>
              <a:t>Lowers the cost of construction projects, public and private.</a:t>
            </a:r>
          </a:p>
          <a:p>
            <a:pPr marL="1200150" lvl="1" indent="-457200" eaLnBrk="1" hangingPunct="1">
              <a:buFont typeface="Arial" panose="020B0604020202020204" pitchFamily="34" charset="0"/>
              <a:buChar char="•"/>
              <a:defRPr/>
            </a:pPr>
            <a:r>
              <a:rPr lang="en-US" dirty="0">
                <a:solidFill>
                  <a:schemeClr val="bg1"/>
                </a:solidFill>
              </a:rPr>
              <a:t>Reduce burden on our judicial system.</a:t>
            </a:r>
          </a:p>
          <a:p>
            <a:pPr marL="1200150" lvl="1" indent="-457200" eaLnBrk="1" hangingPunct="1">
              <a:buFont typeface="Arial" panose="020B0604020202020204" pitchFamily="34" charset="0"/>
              <a:buChar char="•"/>
              <a:defRPr/>
            </a:pPr>
            <a:r>
              <a:rPr lang="en-US" dirty="0">
                <a:solidFill>
                  <a:schemeClr val="bg1"/>
                </a:solidFill>
              </a:rPr>
              <a:t>Will drive investment, employment, training, innovation and purchase of equipment (</a:t>
            </a:r>
            <a:r>
              <a:rPr lang="en-US" dirty="0" err="1">
                <a:solidFill>
                  <a:schemeClr val="bg1"/>
                </a:solidFill>
              </a:rPr>
              <a:t>ie</a:t>
            </a:r>
            <a:r>
              <a:rPr lang="en-US" dirty="0">
                <a:solidFill>
                  <a:schemeClr val="bg1"/>
                </a:solidFill>
              </a:rPr>
              <a:t>. apprentices).</a:t>
            </a:r>
          </a:p>
          <a:p>
            <a:pPr marL="1200150" lvl="1" indent="-457200" eaLnBrk="1" hangingPunct="1">
              <a:buFont typeface="Arial" panose="020B0604020202020204" pitchFamily="34" charset="0"/>
              <a:buChar char="•"/>
              <a:defRPr/>
            </a:pPr>
            <a:r>
              <a:rPr lang="en-US" dirty="0">
                <a:solidFill>
                  <a:schemeClr val="bg1"/>
                </a:solidFill>
              </a:rPr>
              <a:t>Increase competition and number of bidders on public work</a:t>
            </a:r>
          </a:p>
          <a:p>
            <a:pPr marL="1200150" lvl="1" indent="-457200" eaLnBrk="1" hangingPunct="1">
              <a:buFont typeface="Arial" panose="020B0604020202020204" pitchFamily="34" charset="0"/>
              <a:buChar char="•"/>
              <a:defRPr/>
            </a:pPr>
            <a:r>
              <a:rPr lang="en-US" dirty="0">
                <a:solidFill>
                  <a:schemeClr val="bg1"/>
                </a:solidFill>
              </a:rPr>
              <a:t>Allow contractors to bid more work.</a:t>
            </a:r>
          </a:p>
          <a:p>
            <a:pPr algn="ctr" eaLnBrk="1" hangingPunct="1">
              <a:defRPr/>
            </a:pPr>
            <a:endParaRPr lang="en-US" sz="2800" dirty="0">
              <a:solidFill>
                <a:schemeClr val="bg1"/>
              </a:solidFill>
            </a:endParaRPr>
          </a:p>
          <a:p>
            <a:pPr algn="ctr" eaLnBrk="1" hangingPunct="1">
              <a:defRPr/>
            </a:pPr>
            <a:endParaRPr lang="en-US" sz="4400" b="1" dirty="0">
              <a:solidFill>
                <a:schemeClr val="bg1"/>
              </a:solidFill>
            </a:endParaRPr>
          </a:p>
          <a:p>
            <a:pPr eaLnBrk="1" hangingPunct="1">
              <a:defRPr/>
            </a:pPr>
            <a:endParaRPr lang="en-US" sz="2000" dirty="0">
              <a:solidFill>
                <a:schemeClr val="bg1"/>
              </a:solidFill>
            </a:endParaRPr>
          </a:p>
        </p:txBody>
      </p:sp>
    </p:spTree>
    <p:extLst>
      <p:ext uri="{BB962C8B-B14F-4D97-AF65-F5344CB8AC3E}">
        <p14:creationId xmlns:p14="http://schemas.microsoft.com/office/powerpoint/2010/main" val="408744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762000"/>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IF DELINQUENT PAYMENT WERE RESOLVED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pic>
        <p:nvPicPr>
          <p:cNvPr id="5" name="Picture 4">
            <a:extLst>
              <a:ext uri="{FF2B5EF4-FFF2-40B4-BE49-F238E27FC236}">
                <a16:creationId xmlns:a16="http://schemas.microsoft.com/office/drawing/2014/main" id="{78059F7A-2B69-47E4-86F9-F8B0DB288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95400"/>
            <a:ext cx="7372165" cy="4419601"/>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1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6CA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33941"/>
            <a:ext cx="7772400" cy="1470025"/>
          </a:xfrm>
        </p:spPr>
        <p:txBody>
          <a:bodyPr>
            <a:norm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WHO WE 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Content Placeholder 2"/>
          <p:cNvSpPr txBox="1">
            <a:spLocks/>
          </p:cNvSpPr>
          <p:nvPr/>
        </p:nvSpPr>
        <p:spPr>
          <a:xfrm>
            <a:off x="457200" y="134676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endParaRPr lang="en-US" altLang="en-US" dirty="0"/>
          </a:p>
          <a:p>
            <a:pPr algn="ctr">
              <a:buFont typeface="Arial" charset="0"/>
              <a:buNone/>
            </a:pPr>
            <a:r>
              <a:rPr lang="en-US" altLang="en-US" sz="2800" dirty="0">
                <a:solidFill>
                  <a:schemeClr val="bg1"/>
                </a:solidFill>
                <a:latin typeface="Arial" panose="020B0604020202020204" pitchFamily="34" charset="0"/>
                <a:cs typeface="Arial" panose="020B0604020202020204" pitchFamily="34" charset="0"/>
              </a:rPr>
              <a:t>The Construction Association of Nova Scotia (CANS) will be the leading voice of the construction industry respected by members, government, industry and the public as a provider of the highest quality and value added services</a:t>
            </a:r>
            <a:r>
              <a:rPr lang="en-US" altLang="en-US" sz="2800" dirty="0">
                <a:solidFill>
                  <a:schemeClr val="bg1"/>
                </a:solidFill>
              </a:rPr>
              <a:t>.</a:t>
            </a:r>
          </a:p>
        </p:txBody>
      </p:sp>
    </p:spTree>
    <p:extLst>
      <p:ext uri="{BB962C8B-B14F-4D97-AF65-F5344CB8AC3E}">
        <p14:creationId xmlns:p14="http://schemas.microsoft.com/office/powerpoint/2010/main" val="250645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252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r>
              <a:rPr lang="en-US" sz="2800" dirty="0">
                <a:solidFill>
                  <a:schemeClr val="bg1">
                    <a:lumMod val="50000"/>
                  </a:schemeClr>
                </a:solidFill>
              </a:rPr>
              <a:t>The Act will set out minimum payment requirements and will have a systematic approach to how money will be released with rights and responsibilities set forth for all parties to a construction project.</a:t>
            </a:r>
            <a:endParaRPr lang="en-CA" sz="2800" dirty="0">
              <a:solidFill>
                <a:schemeClr val="bg1">
                  <a:lumMod val="50000"/>
                </a:schemeClr>
              </a:solidFill>
            </a:endParaRPr>
          </a:p>
          <a:p>
            <a:pPr eaLnBrk="1" hangingPunct="1">
              <a:defRPr/>
            </a:pPr>
            <a:endParaRPr lang="en-CA" b="1" dirty="0"/>
          </a:p>
        </p:txBody>
      </p:sp>
    </p:spTree>
    <p:extLst>
      <p:ext uri="{BB962C8B-B14F-4D97-AF65-F5344CB8AC3E}">
        <p14:creationId xmlns:p14="http://schemas.microsoft.com/office/powerpoint/2010/main" val="120693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Title 1"/>
          <p:cNvSpPr>
            <a:spLocks noGrp="1"/>
          </p:cNvSpPr>
          <p:nvPr>
            <p:ph type="ctrTitle"/>
          </p:nvPr>
        </p:nvSpPr>
        <p:spPr>
          <a:xfrm>
            <a:off x="685800" y="0"/>
            <a:ext cx="7772400" cy="1981200"/>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WHAT ARE RISKS FOR GOVERNMENT?</a:t>
            </a:r>
          </a:p>
        </p:txBody>
      </p:sp>
      <p:sp>
        <p:nvSpPr>
          <p:cNvPr id="7" name="TextBox 6"/>
          <p:cNvSpPr txBox="1">
            <a:spLocks noChangeArrowheads="1"/>
          </p:cNvSpPr>
          <p:nvPr/>
        </p:nvSpPr>
        <p:spPr bwMode="auto">
          <a:xfrm>
            <a:off x="425450" y="1384203"/>
            <a:ext cx="82931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schemeClr val="tx1">
                  <a:lumMod val="50000"/>
                  <a:lumOff val="50000"/>
                </a:schemeClr>
              </a:solidFill>
            </a:endParaRPr>
          </a:p>
          <a:p>
            <a:pPr marL="1028700" lvl="1" eaLnBrk="1" hangingPunct="1">
              <a:buFont typeface="Arial" panose="020B0604020202020204" pitchFamily="34" charset="0"/>
              <a:buChar char="•"/>
              <a:defRPr/>
            </a:pPr>
            <a:r>
              <a:rPr lang="en-US" dirty="0">
                <a:solidFill>
                  <a:schemeClr val="bg1"/>
                </a:solidFill>
              </a:rPr>
              <a:t>Industry is supportive of the recommendations.</a:t>
            </a:r>
          </a:p>
          <a:p>
            <a:pPr marL="1028700" lvl="1" eaLnBrk="1" hangingPunct="1">
              <a:buFont typeface="Arial" panose="020B0604020202020204" pitchFamily="34" charset="0"/>
              <a:buChar char="•"/>
              <a:defRPr/>
            </a:pPr>
            <a:endParaRPr lang="en-US" dirty="0">
              <a:solidFill>
                <a:schemeClr val="bg1"/>
              </a:solidFill>
            </a:endParaRPr>
          </a:p>
          <a:p>
            <a:pPr marL="1028700" lvl="1" eaLnBrk="1" hangingPunct="1">
              <a:buFont typeface="Arial" panose="020B0604020202020204" pitchFamily="34" charset="0"/>
              <a:buChar char="•"/>
              <a:defRPr/>
            </a:pPr>
            <a:r>
              <a:rPr lang="en-US" dirty="0">
                <a:solidFill>
                  <a:schemeClr val="bg1"/>
                </a:solidFill>
              </a:rPr>
              <a:t>These initiatives align with the recommendations of the </a:t>
            </a:r>
            <a:r>
              <a:rPr lang="en-US" dirty="0" err="1">
                <a:solidFill>
                  <a:schemeClr val="bg1"/>
                </a:solidFill>
              </a:rPr>
              <a:t>Ivany</a:t>
            </a:r>
            <a:r>
              <a:rPr lang="en-US" dirty="0">
                <a:solidFill>
                  <a:schemeClr val="bg1"/>
                </a:solidFill>
              </a:rPr>
              <a:t> Report, the efforts of government to reduce red tape.</a:t>
            </a:r>
          </a:p>
          <a:p>
            <a:pPr marL="1028700" lvl="1" eaLnBrk="1" hangingPunct="1">
              <a:buFont typeface="Arial" panose="020B0604020202020204" pitchFamily="34" charset="0"/>
              <a:buChar char="•"/>
              <a:defRPr/>
            </a:pPr>
            <a:endParaRPr lang="en-US" dirty="0">
              <a:solidFill>
                <a:schemeClr val="bg1"/>
              </a:solidFill>
            </a:endParaRPr>
          </a:p>
          <a:p>
            <a:pPr marL="1028700" lvl="1" eaLnBrk="1" hangingPunct="1">
              <a:buFont typeface="Arial" panose="020B0604020202020204" pitchFamily="34" charset="0"/>
              <a:buChar char="•"/>
              <a:defRPr/>
            </a:pPr>
            <a:r>
              <a:rPr lang="en-US" dirty="0">
                <a:solidFill>
                  <a:schemeClr val="bg1"/>
                </a:solidFill>
              </a:rPr>
              <a:t>Better alignment with other jurisdictions.</a:t>
            </a:r>
          </a:p>
          <a:p>
            <a:pPr marL="1028700" lvl="1" eaLnBrk="1" hangingPunct="1">
              <a:buFont typeface="Arial" panose="020B0604020202020204" pitchFamily="34" charset="0"/>
              <a:buChar char="•"/>
              <a:defRPr/>
            </a:pPr>
            <a:endParaRPr lang="en-US" dirty="0">
              <a:solidFill>
                <a:schemeClr val="bg1"/>
              </a:solidFill>
            </a:endParaRPr>
          </a:p>
          <a:p>
            <a:pPr marL="1028700" lvl="1" eaLnBrk="1" hangingPunct="1">
              <a:buFont typeface="Arial" panose="020B0604020202020204" pitchFamily="34" charset="0"/>
              <a:buChar char="•"/>
              <a:defRPr/>
            </a:pPr>
            <a:r>
              <a:rPr lang="en-US" dirty="0">
                <a:solidFill>
                  <a:schemeClr val="bg1"/>
                </a:solidFill>
              </a:rPr>
              <a:t>Some will complain that this measure will impact their freedom of contract – it does not.  Legislation provides reasonable parameters to ensure fairness of contract and set out minimum rights, responsibilities and processes that apply to all parties to a project.</a:t>
            </a:r>
          </a:p>
          <a:p>
            <a:pPr algn="ctr" eaLnBrk="1" hangingPunct="1">
              <a:defRPr/>
            </a:pPr>
            <a:endParaRPr lang="en-US" sz="2800" dirty="0">
              <a:solidFill>
                <a:schemeClr val="bg1"/>
              </a:solidFill>
            </a:endParaRPr>
          </a:p>
          <a:p>
            <a:pPr algn="ctr" eaLnBrk="1" hangingPunct="1">
              <a:defRPr/>
            </a:pPr>
            <a:endParaRPr lang="en-US" sz="4400" b="1" dirty="0">
              <a:solidFill>
                <a:schemeClr val="bg1"/>
              </a:solidFill>
            </a:endParaRPr>
          </a:p>
          <a:p>
            <a:pPr eaLnBrk="1" hangingPunct="1">
              <a:defRPr/>
            </a:pPr>
            <a:endParaRPr lang="en-US" sz="2000" dirty="0">
              <a:solidFill>
                <a:schemeClr val="bg1"/>
              </a:solidFill>
            </a:endParaRPr>
          </a:p>
        </p:txBody>
      </p:sp>
    </p:spTree>
    <p:extLst>
      <p:ext uri="{BB962C8B-B14F-4D97-AF65-F5344CB8AC3E}">
        <p14:creationId xmlns:p14="http://schemas.microsoft.com/office/powerpoint/2010/main" val="395805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266"/>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Title 1"/>
          <p:cNvSpPr>
            <a:spLocks noGrp="1"/>
          </p:cNvSpPr>
          <p:nvPr>
            <p:ph type="ctrTitle"/>
          </p:nvPr>
        </p:nvSpPr>
        <p:spPr>
          <a:xfrm>
            <a:off x="685800" y="0"/>
            <a:ext cx="7772400" cy="1981200"/>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OUR ASK OF GOVERNMENT</a:t>
            </a:r>
          </a:p>
        </p:txBody>
      </p:sp>
      <p:sp>
        <p:nvSpPr>
          <p:cNvPr id="7" name="TextBox 6"/>
          <p:cNvSpPr txBox="1">
            <a:spLocks noChangeArrowheads="1"/>
          </p:cNvSpPr>
          <p:nvPr/>
        </p:nvSpPr>
        <p:spPr bwMode="auto">
          <a:xfrm>
            <a:off x="425450" y="1384203"/>
            <a:ext cx="8293100" cy="400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schemeClr val="bg1"/>
              </a:solidFill>
            </a:endParaRPr>
          </a:p>
          <a:p>
            <a:pPr marL="285750" indent="-285750" eaLnBrk="1" hangingPunct="1">
              <a:buFont typeface="Arial" panose="020B0604020202020204" pitchFamily="34" charset="0"/>
              <a:buChar char="•"/>
              <a:defRPr/>
            </a:pPr>
            <a:r>
              <a:rPr lang="en-US" dirty="0">
                <a:solidFill>
                  <a:schemeClr val="bg1"/>
                </a:solidFill>
              </a:rPr>
              <a:t>Industry is committed to supporting government to enact model legislation that is progressive and responsive.</a:t>
            </a:r>
          </a:p>
          <a:p>
            <a:pPr marL="285750" indent="-285750" eaLnBrk="1" hangingPunct="1">
              <a:buFontTx/>
              <a:buChar char="-"/>
              <a:defRPr/>
            </a:pPr>
            <a:endParaRPr lang="en-US" dirty="0">
              <a:solidFill>
                <a:schemeClr val="bg1"/>
              </a:solidFill>
            </a:endParaRPr>
          </a:p>
          <a:p>
            <a:pPr marL="285750" indent="-285750" eaLnBrk="1" hangingPunct="1">
              <a:buFont typeface="Arial" panose="020B0604020202020204" pitchFamily="34" charset="0"/>
              <a:buChar char="•"/>
              <a:defRPr/>
            </a:pPr>
            <a:r>
              <a:rPr lang="en-US" dirty="0">
                <a:solidFill>
                  <a:schemeClr val="bg1"/>
                </a:solidFill>
              </a:rPr>
              <a:t>We are asking that government immediately begin to work with our Coalition to formulate and bring forward legislation before the end of 2018.</a:t>
            </a:r>
          </a:p>
          <a:p>
            <a:pPr marL="285750" indent="-285750" eaLnBrk="1" hangingPunct="1">
              <a:buFontTx/>
              <a:buChar char="-"/>
              <a:defRPr/>
            </a:pPr>
            <a:endParaRPr lang="en-US" dirty="0">
              <a:solidFill>
                <a:schemeClr val="bg1"/>
              </a:solidFill>
            </a:endParaRPr>
          </a:p>
          <a:p>
            <a:pPr marL="285750" indent="-285750" eaLnBrk="1" hangingPunct="1">
              <a:buFont typeface="Arial" panose="020B0604020202020204" pitchFamily="34" charset="0"/>
              <a:buChar char="•"/>
              <a:defRPr/>
            </a:pPr>
            <a:r>
              <a:rPr lang="en-US" dirty="0">
                <a:solidFill>
                  <a:schemeClr val="bg1"/>
                </a:solidFill>
              </a:rPr>
              <a:t>We are asking government to name a champion who will work with industry to advance Prompt Payment Legislation in Nova Scotia.</a:t>
            </a:r>
          </a:p>
          <a:p>
            <a:pPr marL="457200" indent="-457200" algn="ctr" eaLnBrk="1" hangingPunct="1">
              <a:buFont typeface="Arial" panose="020B0604020202020204" pitchFamily="34" charset="0"/>
              <a:buChar char="•"/>
              <a:defRPr/>
            </a:pPr>
            <a:endParaRPr lang="en-US" sz="2800" dirty="0">
              <a:solidFill>
                <a:schemeClr val="bg1"/>
              </a:solidFill>
            </a:endParaRPr>
          </a:p>
          <a:p>
            <a:pPr algn="ctr" eaLnBrk="1" hangingPunct="1">
              <a:defRPr/>
            </a:pPr>
            <a:endParaRPr lang="en-US" sz="4400" b="1" dirty="0">
              <a:solidFill>
                <a:schemeClr val="bg1"/>
              </a:solidFill>
            </a:endParaRPr>
          </a:p>
          <a:p>
            <a:pPr eaLnBrk="1" hangingPunct="1">
              <a:defRPr/>
            </a:pPr>
            <a:endParaRPr lang="en-US" sz="2000" dirty="0">
              <a:solidFill>
                <a:schemeClr val="bg1"/>
              </a:solidFill>
            </a:endParaRPr>
          </a:p>
        </p:txBody>
      </p:sp>
    </p:spTree>
    <p:extLst>
      <p:ext uri="{BB962C8B-B14F-4D97-AF65-F5344CB8AC3E}">
        <p14:creationId xmlns:p14="http://schemas.microsoft.com/office/powerpoint/2010/main" val="338087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PROMPT PAYMENT COALITION PARTNERS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52643"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DCA553F-B9A8-4BE0-8E81-4FF055568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33" y="1492084"/>
            <a:ext cx="2673693" cy="1132344"/>
          </a:xfrm>
          <a:prstGeom prst="rect">
            <a:avLst/>
          </a:prstGeom>
        </p:spPr>
      </p:pic>
      <p:pic>
        <p:nvPicPr>
          <p:cNvPr id="5" name="Picture 4">
            <a:extLst>
              <a:ext uri="{FF2B5EF4-FFF2-40B4-BE49-F238E27FC236}">
                <a16:creationId xmlns:a16="http://schemas.microsoft.com/office/drawing/2014/main" id="{BAAD7C4A-0871-401B-9A8F-8650AE7C9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121" y="1371600"/>
            <a:ext cx="2374556" cy="1105298"/>
          </a:xfrm>
          <a:prstGeom prst="rect">
            <a:avLst/>
          </a:prstGeom>
        </p:spPr>
      </p:pic>
      <p:pic>
        <p:nvPicPr>
          <p:cNvPr id="10" name="Picture 9">
            <a:extLst>
              <a:ext uri="{FF2B5EF4-FFF2-40B4-BE49-F238E27FC236}">
                <a16:creationId xmlns:a16="http://schemas.microsoft.com/office/drawing/2014/main" id="{C3047829-300D-41C4-9B71-825B3907B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024865"/>
            <a:ext cx="1543050" cy="933450"/>
          </a:xfrm>
          <a:prstGeom prst="rect">
            <a:avLst/>
          </a:prstGeom>
        </p:spPr>
      </p:pic>
      <p:pic>
        <p:nvPicPr>
          <p:cNvPr id="12" name="Picture 11">
            <a:extLst>
              <a:ext uri="{FF2B5EF4-FFF2-40B4-BE49-F238E27FC236}">
                <a16:creationId xmlns:a16="http://schemas.microsoft.com/office/drawing/2014/main" id="{93E03157-A4FA-450D-ABA9-5726B18ECF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630" y="4174768"/>
            <a:ext cx="2274570" cy="1200865"/>
          </a:xfrm>
          <a:prstGeom prst="rect">
            <a:avLst/>
          </a:prstGeom>
        </p:spPr>
      </p:pic>
      <p:pic>
        <p:nvPicPr>
          <p:cNvPr id="14" name="Picture 13">
            <a:extLst>
              <a:ext uri="{FF2B5EF4-FFF2-40B4-BE49-F238E27FC236}">
                <a16:creationId xmlns:a16="http://schemas.microsoft.com/office/drawing/2014/main" id="{969255C7-1761-4605-AB3A-778FB461C1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63" y="2886606"/>
            <a:ext cx="2117748" cy="1132344"/>
          </a:xfrm>
          <a:prstGeom prst="rect">
            <a:avLst/>
          </a:prstGeom>
        </p:spPr>
      </p:pic>
      <p:pic>
        <p:nvPicPr>
          <p:cNvPr id="16" name="Picture 15">
            <a:extLst>
              <a:ext uri="{FF2B5EF4-FFF2-40B4-BE49-F238E27FC236}">
                <a16:creationId xmlns:a16="http://schemas.microsoft.com/office/drawing/2014/main" id="{A39B2E04-6EF4-4575-9DE4-8DA82258F7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726" y="2973879"/>
            <a:ext cx="2743200" cy="1035422"/>
          </a:xfrm>
          <a:prstGeom prst="rect">
            <a:avLst/>
          </a:prstGeom>
        </p:spPr>
      </p:pic>
      <p:pic>
        <p:nvPicPr>
          <p:cNvPr id="13" name="Picture 12">
            <a:extLst>
              <a:ext uri="{FF2B5EF4-FFF2-40B4-BE49-F238E27FC236}">
                <a16:creationId xmlns:a16="http://schemas.microsoft.com/office/drawing/2014/main" id="{6699B443-1A15-4D9B-B3CD-2B8FAC9B81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4258207"/>
            <a:ext cx="2545758" cy="1411645"/>
          </a:xfrm>
          <a:prstGeom prst="rect">
            <a:avLst/>
          </a:prstGeom>
        </p:spPr>
      </p:pic>
      <p:pic>
        <p:nvPicPr>
          <p:cNvPr id="9" name="Picture 8">
            <a:extLst>
              <a:ext uri="{FF2B5EF4-FFF2-40B4-BE49-F238E27FC236}">
                <a16:creationId xmlns:a16="http://schemas.microsoft.com/office/drawing/2014/main" id="{03C54FDC-0F89-463F-B019-ACFB5D289B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3944" y="1420088"/>
            <a:ext cx="2286000" cy="1105299"/>
          </a:xfrm>
          <a:prstGeom prst="rect">
            <a:avLst/>
          </a:prstGeom>
        </p:spPr>
      </p:pic>
      <p:pic>
        <p:nvPicPr>
          <p:cNvPr id="15" name="Picture 14">
            <a:extLst>
              <a:ext uri="{FF2B5EF4-FFF2-40B4-BE49-F238E27FC236}">
                <a16:creationId xmlns:a16="http://schemas.microsoft.com/office/drawing/2014/main" id="{F27B6F95-936A-EB4E-AB04-7BAFF36E6B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5844" y="4662149"/>
            <a:ext cx="2324100" cy="673100"/>
          </a:xfrm>
          <a:prstGeom prst="rect">
            <a:avLst/>
          </a:prstGeom>
        </p:spPr>
      </p:pic>
    </p:spTree>
    <p:extLst>
      <p:ext uri="{BB962C8B-B14F-4D97-AF65-F5344CB8AC3E}">
        <p14:creationId xmlns:p14="http://schemas.microsoft.com/office/powerpoint/2010/main" val="2293932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Title 1"/>
          <p:cNvSpPr>
            <a:spLocks noGrp="1"/>
          </p:cNvSpPr>
          <p:nvPr>
            <p:ph type="ctrTitle"/>
          </p:nvPr>
        </p:nvSpPr>
        <p:spPr>
          <a:xfrm>
            <a:off x="685800" y="0"/>
            <a:ext cx="7772400" cy="1981200"/>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OUR INTENTIONS AND NEXT STEPS</a:t>
            </a:r>
          </a:p>
        </p:txBody>
      </p:sp>
      <p:sp>
        <p:nvSpPr>
          <p:cNvPr id="7" name="TextBox 6"/>
          <p:cNvSpPr txBox="1">
            <a:spLocks noChangeArrowheads="1"/>
          </p:cNvSpPr>
          <p:nvPr/>
        </p:nvSpPr>
        <p:spPr bwMode="auto">
          <a:xfrm>
            <a:off x="425450" y="1384203"/>
            <a:ext cx="8293100"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schemeClr val="bg1"/>
              </a:solidFill>
            </a:endParaRPr>
          </a:p>
          <a:p>
            <a:pPr eaLnBrk="1" hangingPunct="1">
              <a:defRPr/>
            </a:pPr>
            <a:r>
              <a:rPr lang="en-US" dirty="0">
                <a:solidFill>
                  <a:schemeClr val="bg1"/>
                </a:solidFill>
              </a:rPr>
              <a:t>Our intentions and next steps:</a:t>
            </a:r>
          </a:p>
          <a:p>
            <a:pPr eaLnBrk="1" hangingPunct="1">
              <a:defRPr/>
            </a:pPr>
            <a:endParaRPr lang="en-US" dirty="0">
              <a:solidFill>
                <a:schemeClr val="bg1"/>
              </a:solidFill>
            </a:endParaRPr>
          </a:p>
          <a:p>
            <a:pPr marL="342900" indent="-342900" eaLnBrk="1" hangingPunct="1">
              <a:buFont typeface="+mj-lt"/>
              <a:buAutoNum type="arabicPeriod"/>
              <a:defRPr/>
            </a:pPr>
            <a:r>
              <a:rPr lang="en-US" dirty="0">
                <a:solidFill>
                  <a:schemeClr val="bg1"/>
                </a:solidFill>
              </a:rPr>
              <a:t>To support government publicly on this initiative.</a:t>
            </a:r>
          </a:p>
          <a:p>
            <a:pPr marL="342900" indent="-342900" eaLnBrk="1" hangingPunct="1">
              <a:buFont typeface="+mj-lt"/>
              <a:buAutoNum type="arabicPeriod"/>
              <a:defRPr/>
            </a:pPr>
            <a:endParaRPr lang="en-US" dirty="0">
              <a:solidFill>
                <a:schemeClr val="bg1"/>
              </a:solidFill>
            </a:endParaRPr>
          </a:p>
          <a:p>
            <a:pPr marL="342900" indent="-342900" eaLnBrk="1" hangingPunct="1">
              <a:buFont typeface="+mj-lt"/>
              <a:buAutoNum type="arabicPeriod"/>
              <a:defRPr/>
            </a:pPr>
            <a:r>
              <a:rPr lang="en-US" dirty="0">
                <a:solidFill>
                  <a:schemeClr val="bg1"/>
                </a:solidFill>
              </a:rPr>
              <a:t>To educate all MLAs about these important initiatives and recommendations.</a:t>
            </a:r>
          </a:p>
          <a:p>
            <a:pPr marL="342900" indent="-342900" eaLnBrk="1" hangingPunct="1">
              <a:buFont typeface="+mj-lt"/>
              <a:buAutoNum type="arabicPeriod"/>
              <a:defRPr/>
            </a:pPr>
            <a:endParaRPr lang="en-US" dirty="0">
              <a:solidFill>
                <a:schemeClr val="bg1"/>
              </a:solidFill>
            </a:endParaRPr>
          </a:p>
          <a:p>
            <a:pPr marL="342900" indent="-342900" eaLnBrk="1" hangingPunct="1">
              <a:buFont typeface="+mj-lt"/>
              <a:buAutoNum type="arabicPeriod"/>
              <a:defRPr/>
            </a:pPr>
            <a:r>
              <a:rPr lang="en-US" dirty="0">
                <a:solidFill>
                  <a:schemeClr val="bg1"/>
                </a:solidFill>
              </a:rPr>
              <a:t>To meet with each caucus and ask for their full support.</a:t>
            </a:r>
          </a:p>
          <a:p>
            <a:pPr marL="342900" indent="-342900" eaLnBrk="1" hangingPunct="1">
              <a:buFont typeface="+mj-lt"/>
              <a:buAutoNum type="arabicPeriod"/>
              <a:defRPr/>
            </a:pPr>
            <a:endParaRPr lang="en-US" dirty="0">
              <a:solidFill>
                <a:schemeClr val="bg1"/>
              </a:solidFill>
            </a:endParaRPr>
          </a:p>
          <a:p>
            <a:pPr marL="342900" indent="-342900" eaLnBrk="1" hangingPunct="1">
              <a:buFont typeface="+mj-lt"/>
              <a:buAutoNum type="arabicPeriod"/>
              <a:defRPr/>
            </a:pPr>
            <a:r>
              <a:rPr lang="en-US" dirty="0">
                <a:solidFill>
                  <a:schemeClr val="bg1"/>
                </a:solidFill>
              </a:rPr>
              <a:t>To ask for support from all MLAs on this initiative.</a:t>
            </a:r>
          </a:p>
          <a:p>
            <a:pPr marL="342900" indent="-342900" eaLnBrk="1" hangingPunct="1">
              <a:buFont typeface="+mj-lt"/>
              <a:buAutoNum type="arabicPeriod"/>
              <a:defRPr/>
            </a:pPr>
            <a:endParaRPr lang="en-US" dirty="0">
              <a:solidFill>
                <a:schemeClr val="bg1"/>
              </a:solidFill>
            </a:endParaRPr>
          </a:p>
          <a:p>
            <a:pPr marL="342900" indent="-342900" eaLnBrk="1" hangingPunct="1">
              <a:buFont typeface="+mj-lt"/>
              <a:buAutoNum type="arabicPeriod"/>
              <a:defRPr/>
            </a:pPr>
            <a:r>
              <a:rPr lang="en-US" dirty="0">
                <a:solidFill>
                  <a:schemeClr val="bg1"/>
                </a:solidFill>
              </a:rPr>
              <a:t>To launch a social media campaign and engage members from across the Province.</a:t>
            </a:r>
          </a:p>
          <a:p>
            <a:pPr marL="457200" indent="-457200" algn="ctr" eaLnBrk="1" hangingPunct="1">
              <a:buFont typeface="Arial" panose="020B0604020202020204" pitchFamily="34" charset="0"/>
              <a:buChar char="•"/>
              <a:defRPr/>
            </a:pPr>
            <a:endParaRPr lang="en-US" sz="2800" dirty="0">
              <a:solidFill>
                <a:schemeClr val="bg1"/>
              </a:solidFill>
            </a:endParaRPr>
          </a:p>
          <a:p>
            <a:pPr algn="ctr" eaLnBrk="1" hangingPunct="1">
              <a:defRPr/>
            </a:pPr>
            <a:endParaRPr lang="en-US" sz="4400" b="1" dirty="0">
              <a:solidFill>
                <a:schemeClr val="bg1"/>
              </a:solidFill>
            </a:endParaRPr>
          </a:p>
          <a:p>
            <a:pPr eaLnBrk="1" hangingPunct="1">
              <a:defRPr/>
            </a:pPr>
            <a:r>
              <a:rPr lang="en-US" sz="2000" dirty="0">
                <a:solidFill>
                  <a:schemeClr val="bg1"/>
                </a:solidFill>
              </a:rPr>
              <a:t>.</a:t>
            </a:r>
          </a:p>
        </p:txBody>
      </p:sp>
    </p:spTree>
    <p:extLst>
      <p:ext uri="{BB962C8B-B14F-4D97-AF65-F5344CB8AC3E}">
        <p14:creationId xmlns:p14="http://schemas.microsoft.com/office/powerpoint/2010/main" val="354194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6CA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33941"/>
            <a:ext cx="7772400" cy="4695259"/>
          </a:xfrm>
        </p:spPr>
        <p:txBody>
          <a:bodyPr>
            <a:normAutofit/>
          </a:bodyPr>
          <a:lstStyle/>
          <a:p>
            <a:br>
              <a:rPr lang="en-US" sz="5400" b="1" dirty="0">
                <a:solidFill>
                  <a:schemeClr val="bg1"/>
                </a:solidFill>
                <a:cs typeface="Arial" panose="020B0604020202020204" pitchFamily="34" charset="0"/>
              </a:rPr>
            </a:br>
            <a:r>
              <a:rPr lang="en-US" sz="5400" b="1" dirty="0">
                <a:solidFill>
                  <a:srgbClr val="1D5B7D"/>
                </a:solidFill>
                <a:cs typeface="Arial" panose="020B0604020202020204" pitchFamily="34" charset="0"/>
              </a:rPr>
              <a:t>THANK YOU!</a:t>
            </a:r>
            <a:br>
              <a:rPr lang="en-US" sz="2800" b="1" dirty="0">
                <a:solidFill>
                  <a:srgbClr val="1D5B7D"/>
                </a:solidFill>
                <a:cs typeface="Arial" panose="020B0604020202020204" pitchFamily="34" charset="0"/>
              </a:rPr>
            </a:br>
            <a:endParaRPr lang="en-US" sz="2800" b="1" dirty="0">
              <a:solidFill>
                <a:srgbClr val="1D5B7D"/>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Content Placeholder 2"/>
          <p:cNvSpPr txBox="1">
            <a:spLocks/>
          </p:cNvSpPr>
          <p:nvPr/>
        </p:nvSpPr>
        <p:spPr>
          <a:xfrm>
            <a:off x="457200" y="134676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endParaRPr lang="en-US" altLang="en-US" sz="2800" dirty="0">
              <a:solidFill>
                <a:schemeClr val="bg1"/>
              </a:solidFill>
            </a:endParaRPr>
          </a:p>
        </p:txBody>
      </p:sp>
    </p:spTree>
    <p:extLst>
      <p:ext uri="{BB962C8B-B14F-4D97-AF65-F5344CB8AC3E}">
        <p14:creationId xmlns:p14="http://schemas.microsoft.com/office/powerpoint/2010/main" val="207701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6CA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33941"/>
            <a:ext cx="7772400" cy="1470025"/>
          </a:xfrm>
        </p:spPr>
        <p:txBody>
          <a:bodyPr>
            <a:norm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WHO WE REPRESENT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Content Placeholder 2"/>
          <p:cNvSpPr txBox="1">
            <a:spLocks/>
          </p:cNvSpPr>
          <p:nvPr/>
        </p:nvSpPr>
        <p:spPr>
          <a:xfrm>
            <a:off x="457200" y="134676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endParaRPr lang="en-US" altLang="en-US" dirty="0"/>
          </a:p>
          <a:p>
            <a:pPr marL="457200" indent="-457200">
              <a:buFont typeface="Arial"/>
              <a:buChar char="•"/>
              <a:defRPr/>
            </a:pPr>
            <a:r>
              <a:rPr lang="en-CA" sz="2400" dirty="0">
                <a:solidFill>
                  <a:schemeClr val="bg1"/>
                </a:solidFill>
                <a:cs typeface="Arial" panose="020B0604020202020204" pitchFamily="34" charset="0"/>
              </a:rPr>
              <a:t>Over 780 member companies engaged in the non-residential construction industry across Atlantic Canada</a:t>
            </a:r>
            <a:br>
              <a:rPr lang="en-CA" sz="2400" dirty="0">
                <a:solidFill>
                  <a:schemeClr val="bg1"/>
                </a:solidFill>
                <a:cs typeface="Arial" panose="020B0604020202020204" pitchFamily="34" charset="0"/>
              </a:rPr>
            </a:br>
            <a:endParaRPr lang="en-CA" sz="2400" dirty="0">
              <a:solidFill>
                <a:schemeClr val="bg1"/>
              </a:solidFill>
              <a:cs typeface="Arial" panose="020B0604020202020204" pitchFamily="34" charset="0"/>
            </a:endParaRPr>
          </a:p>
          <a:p>
            <a:pPr marL="457200" indent="-457200">
              <a:buFont typeface="Arial"/>
              <a:buChar char="•"/>
              <a:defRPr/>
            </a:pPr>
            <a:r>
              <a:rPr lang="en-CA" sz="2400" dirty="0">
                <a:solidFill>
                  <a:schemeClr val="bg1"/>
                </a:solidFill>
                <a:cs typeface="Arial" panose="020B0604020202020204" pitchFamily="34" charset="0"/>
              </a:rPr>
              <a:t>Represent more than $3.8 billion of GDP in Nova Scotia</a:t>
            </a:r>
            <a:br>
              <a:rPr lang="en-CA" sz="2400" dirty="0">
                <a:solidFill>
                  <a:schemeClr val="bg1"/>
                </a:solidFill>
                <a:cs typeface="Arial" panose="020B0604020202020204" pitchFamily="34" charset="0"/>
              </a:rPr>
            </a:br>
            <a:endParaRPr lang="en-CA" sz="2400" dirty="0">
              <a:solidFill>
                <a:schemeClr val="bg1"/>
              </a:solidFill>
              <a:cs typeface="Arial" panose="020B0604020202020204" pitchFamily="34" charset="0"/>
            </a:endParaRPr>
          </a:p>
          <a:p>
            <a:pPr marL="457200" indent="-457200">
              <a:buFont typeface="Arial"/>
              <a:buChar char="•"/>
              <a:defRPr/>
            </a:pPr>
            <a:r>
              <a:rPr lang="en-CA" sz="2400" dirty="0">
                <a:solidFill>
                  <a:schemeClr val="bg1"/>
                </a:solidFill>
                <a:cs typeface="Arial" panose="020B0604020202020204" pitchFamily="34" charset="0"/>
              </a:rPr>
              <a:t>30,000+ men and women across Nova Scotia</a:t>
            </a:r>
          </a:p>
        </p:txBody>
      </p:sp>
    </p:spTree>
    <p:extLst>
      <p:ext uri="{BB962C8B-B14F-4D97-AF65-F5344CB8AC3E}">
        <p14:creationId xmlns:p14="http://schemas.microsoft.com/office/powerpoint/2010/main" val="114770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Title 1"/>
          <p:cNvSpPr>
            <a:spLocks noGrp="1"/>
          </p:cNvSpPr>
          <p:nvPr>
            <p:ph type="ctrTitle"/>
          </p:nvPr>
        </p:nvSpPr>
        <p:spPr>
          <a:xfrm>
            <a:off x="685800" y="0"/>
            <a:ext cx="7772400" cy="1981200"/>
          </a:xfrm>
        </p:spPr>
        <p:txBody>
          <a:bodyPr>
            <a:normAutofit/>
          </a:bodyPr>
          <a:lstStyle/>
          <a:p>
            <a:r>
              <a:rPr lang="en-CA" sz="2800" b="1" dirty="0">
                <a:solidFill>
                  <a:srgbClr val="6CA442"/>
                </a:solidFill>
                <a:latin typeface="Arial" panose="020B0604020202020204" pitchFamily="34" charset="0"/>
                <a:cs typeface="Arial" panose="020B0604020202020204" pitchFamily="34" charset="0"/>
              </a:rPr>
              <a:t>WHY ARE WE HERE TODAY?</a:t>
            </a:r>
            <a:endParaRPr lang="en-US" sz="2800" b="1" dirty="0">
              <a:solidFill>
                <a:srgbClr val="6CA442"/>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25450" y="1384203"/>
            <a:ext cx="82931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defRPr/>
            </a:pPr>
            <a:endParaRPr lang="en-US" sz="2400" dirty="0">
              <a:solidFill>
                <a:schemeClr val="bg1"/>
              </a:solidFill>
            </a:endParaRPr>
          </a:p>
          <a:p>
            <a:pPr marL="457200" indent="-457200" eaLnBrk="1" hangingPunct="1">
              <a:buFont typeface="Arial" panose="020B0604020202020204" pitchFamily="34" charset="0"/>
              <a:buChar char="•"/>
              <a:defRPr/>
            </a:pPr>
            <a:r>
              <a:rPr lang="en-US" sz="2400" dirty="0">
                <a:solidFill>
                  <a:schemeClr val="bg1"/>
                </a:solidFill>
              </a:rPr>
              <a:t>To discuss an important initiative, Prompt Payment Legislation.</a:t>
            </a:r>
          </a:p>
          <a:p>
            <a:pPr eaLnBrk="1" hangingPunct="1">
              <a:defRPr/>
            </a:pPr>
            <a:endParaRPr lang="en-US" sz="2400" dirty="0">
              <a:solidFill>
                <a:schemeClr val="bg1"/>
              </a:solidFill>
            </a:endParaRPr>
          </a:p>
          <a:p>
            <a:pPr marL="457200" indent="-457200" eaLnBrk="1" hangingPunct="1">
              <a:buFont typeface="Arial" panose="020B0604020202020204" pitchFamily="34" charset="0"/>
              <a:buChar char="•"/>
              <a:defRPr/>
            </a:pPr>
            <a:r>
              <a:rPr lang="en-US" sz="2400" dirty="0">
                <a:solidFill>
                  <a:schemeClr val="bg1"/>
                </a:solidFill>
              </a:rPr>
              <a:t>To tell you about the Prompt Payment Coalition of Nova Scotia.</a:t>
            </a:r>
          </a:p>
          <a:p>
            <a:pPr eaLnBrk="1" hangingPunct="1">
              <a:defRPr/>
            </a:pPr>
            <a:endParaRPr lang="en-US" sz="2400" dirty="0">
              <a:solidFill>
                <a:schemeClr val="bg1"/>
              </a:solidFill>
            </a:endParaRPr>
          </a:p>
          <a:p>
            <a:pPr marL="457200" indent="-457200" eaLnBrk="1" hangingPunct="1">
              <a:buFont typeface="Arial" panose="020B0604020202020204" pitchFamily="34" charset="0"/>
              <a:buChar char="•"/>
              <a:defRPr/>
            </a:pPr>
            <a:r>
              <a:rPr lang="en-US" sz="2400" dirty="0">
                <a:solidFill>
                  <a:schemeClr val="bg1"/>
                </a:solidFill>
              </a:rPr>
              <a:t>To seek your commitment to enacting Prompt Payment Legislation before the end of 2018.</a:t>
            </a:r>
          </a:p>
          <a:p>
            <a:pPr marL="457200" indent="-457200" algn="ctr" eaLnBrk="1" hangingPunct="1">
              <a:buFont typeface="Arial" panose="020B0604020202020204" pitchFamily="34" charset="0"/>
              <a:buChar char="•"/>
              <a:defRPr/>
            </a:pPr>
            <a:endParaRPr lang="en-US" sz="2800" dirty="0">
              <a:solidFill>
                <a:schemeClr val="bg1"/>
              </a:solidFill>
            </a:endParaRPr>
          </a:p>
          <a:p>
            <a:pPr algn="ctr" eaLnBrk="1" hangingPunct="1">
              <a:defRPr/>
            </a:pPr>
            <a:endParaRPr lang="en-US" sz="4400" b="1" dirty="0">
              <a:solidFill>
                <a:schemeClr val="bg1"/>
              </a:solidFill>
            </a:endParaRPr>
          </a:p>
          <a:p>
            <a:pPr eaLnBrk="1" hangingPunct="1">
              <a:defRPr/>
            </a:pPr>
            <a:endParaRPr lang="en-US" sz="2000" dirty="0">
              <a:solidFill>
                <a:schemeClr val="bg1"/>
              </a:solidFill>
            </a:endParaRPr>
          </a:p>
        </p:txBody>
      </p:sp>
    </p:spTree>
    <p:extLst>
      <p:ext uri="{BB962C8B-B14F-4D97-AF65-F5344CB8AC3E}">
        <p14:creationId xmlns:p14="http://schemas.microsoft.com/office/powerpoint/2010/main" val="192743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91200"/>
          </a:xfrm>
          <a:prstGeom prst="rect">
            <a:avLst/>
          </a:prstGeom>
          <a:solidFill>
            <a:srgbClr val="1D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sp>
        <p:nvSpPr>
          <p:cNvPr id="6" name="Title 1"/>
          <p:cNvSpPr>
            <a:spLocks noGrp="1"/>
          </p:cNvSpPr>
          <p:nvPr>
            <p:ph type="ctrTitle"/>
          </p:nvPr>
        </p:nvSpPr>
        <p:spPr>
          <a:xfrm>
            <a:off x="685800" y="0"/>
            <a:ext cx="7772400" cy="1981200"/>
          </a:xfrm>
        </p:spPr>
        <p:txBody>
          <a:bodyPr>
            <a:normAutofit/>
          </a:bodyPr>
          <a:lstStyle/>
          <a:p>
            <a:r>
              <a:rPr lang="en-CA" sz="2800" b="1" dirty="0">
                <a:solidFill>
                  <a:srgbClr val="6CA442"/>
                </a:solidFill>
                <a:latin typeface="Arial" panose="020B0604020202020204" pitchFamily="34" charset="0"/>
                <a:cs typeface="Arial" panose="020B0604020202020204" pitchFamily="34" charset="0"/>
              </a:rPr>
              <a:t>WHAT IS PROMPT PAYMENT?</a:t>
            </a:r>
            <a:endParaRPr lang="en-US" sz="2800" b="1" dirty="0">
              <a:solidFill>
                <a:srgbClr val="6CA442"/>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25450" y="1384203"/>
            <a:ext cx="82931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3200" dirty="0">
              <a:solidFill>
                <a:schemeClr val="bg1"/>
              </a:solidFill>
            </a:endParaRPr>
          </a:p>
          <a:p>
            <a:pPr algn="ctr" eaLnBrk="1" hangingPunct="1">
              <a:defRPr/>
            </a:pPr>
            <a:r>
              <a:rPr lang="en-US" sz="2800" dirty="0">
                <a:solidFill>
                  <a:schemeClr val="bg1"/>
                </a:solidFill>
              </a:rPr>
              <a:t>Prompt Payment Legislation sets out the rights and responsibilities of all parties to a construction project through the establishment of minimum standards for payment, dispute resolution and communication.</a:t>
            </a:r>
            <a:endParaRPr lang="en-US" sz="2000" dirty="0">
              <a:solidFill>
                <a:schemeClr val="bg1"/>
              </a:solidFill>
            </a:endParaRPr>
          </a:p>
        </p:txBody>
      </p:sp>
    </p:spTree>
    <p:extLst>
      <p:ext uri="{BB962C8B-B14F-4D97-AF65-F5344CB8AC3E}">
        <p14:creationId xmlns:p14="http://schemas.microsoft.com/office/powerpoint/2010/main" val="991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200"/>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PROBLEM?</a:t>
            </a:r>
            <a:endParaRPr lang="en-US" sz="28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593104"/>
            <a:ext cx="80645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fontAlgn="base">
              <a:buFont typeface="Arial" panose="020B0604020202020204" pitchFamily="34" charset="0"/>
              <a:buChar char="•"/>
            </a:pPr>
            <a:r>
              <a:rPr lang="en-CA" dirty="0">
                <a:solidFill>
                  <a:schemeClr val="bg1">
                    <a:lumMod val="50000"/>
                  </a:schemeClr>
                </a:solidFill>
              </a:rPr>
              <a:t>Delinquent payment is rampant and is a growing problem.</a:t>
            </a:r>
          </a:p>
          <a:p>
            <a:pPr marL="285750" indent="-285750" fontAlgn="base">
              <a:buFontTx/>
              <a:buChar char="-"/>
            </a:pPr>
            <a:endParaRPr lang="en-CA" sz="1400" dirty="0">
              <a:solidFill>
                <a:schemeClr val="bg1">
                  <a:lumMod val="50000"/>
                </a:schemeClr>
              </a:solidFill>
            </a:endParaRPr>
          </a:p>
          <a:p>
            <a:pPr marL="285750" indent="-285750" fontAlgn="base">
              <a:buFontTx/>
              <a:buChar char="-"/>
            </a:pPr>
            <a:endParaRPr lang="en-CA" sz="1400" dirty="0">
              <a:solidFill>
                <a:schemeClr val="bg1">
                  <a:lumMod val="50000"/>
                </a:schemeClr>
              </a:solidFill>
            </a:endParaRPr>
          </a:p>
          <a:p>
            <a:pPr fontAlgn="base"/>
            <a:r>
              <a:rPr lang="en-CA" sz="1400" dirty="0">
                <a:solidFill>
                  <a:schemeClr val="bg1">
                    <a:lumMod val="50000"/>
                  </a:schemeClr>
                </a:solidFill>
              </a:rPr>
              <a:t> </a:t>
            </a: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9" name="Picture 8">
            <a:extLst>
              <a:ext uri="{FF2B5EF4-FFF2-40B4-BE49-F238E27FC236}">
                <a16:creationId xmlns:a16="http://schemas.microsoft.com/office/drawing/2014/main" id="{734217EA-0748-467B-8F10-24240700F2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72683"/>
            <a:ext cx="6095999" cy="3289916"/>
          </a:xfrm>
          <a:prstGeom prst="rect">
            <a:avLst/>
          </a:prstGeom>
          <a:noFill/>
          <a:ln>
            <a:noFill/>
          </a:ln>
        </p:spPr>
      </p:pic>
    </p:spTree>
    <p:extLst>
      <p:ext uri="{BB962C8B-B14F-4D97-AF65-F5344CB8AC3E}">
        <p14:creationId xmlns:p14="http://schemas.microsoft.com/office/powerpoint/2010/main" val="100250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200"/>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PROBLEM?</a:t>
            </a:r>
            <a:endParaRPr lang="en-US" sz="28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fontAlgn="base">
              <a:buFont typeface="Arial" panose="020B0604020202020204" pitchFamily="34" charset="0"/>
              <a:buChar char="•"/>
            </a:pPr>
            <a:r>
              <a:rPr lang="en-CA" sz="1600" dirty="0">
                <a:solidFill>
                  <a:schemeClr val="bg1">
                    <a:lumMod val="50000"/>
                  </a:schemeClr>
                </a:solidFill>
              </a:rPr>
              <a:t>Contractors are commonly made to wait for periods of three months or longer to get paid for work that has been certified as being complete. This represents an unfair transfer of financial risk from buyers of construction to contractors (those who can least afford it yet create jobs, employ workers, and drive the economy).</a:t>
            </a:r>
          </a:p>
          <a:p>
            <a:pPr fontAlgn="base"/>
            <a:endParaRPr lang="en-CA" sz="1400" dirty="0">
              <a:solidFill>
                <a:schemeClr val="bg1">
                  <a:lumMod val="50000"/>
                </a:schemeClr>
              </a:solidFill>
            </a:endParaRPr>
          </a:p>
          <a:p>
            <a:pPr fontAlgn="base"/>
            <a:endParaRPr lang="en-CA" sz="1400" dirty="0">
              <a:solidFill>
                <a:schemeClr val="bg1">
                  <a:lumMod val="50000"/>
                </a:schemeClr>
              </a:solidFill>
            </a:endParaRPr>
          </a:p>
          <a:p>
            <a:pPr fontAlgn="base"/>
            <a:endParaRPr lang="en-CA" sz="1400" dirty="0">
              <a:solidFill>
                <a:schemeClr val="bg1">
                  <a:lumMod val="50000"/>
                </a:schemeClr>
              </a:solidFill>
            </a:endParaRPr>
          </a:p>
          <a:p>
            <a:pPr fontAlgn="base"/>
            <a:endParaRPr lang="en-CA" sz="2400" dirty="0">
              <a:solidFill>
                <a:schemeClr val="bg1">
                  <a:lumMod val="50000"/>
                </a:schemeClr>
              </a:solidFill>
            </a:endParaRP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5" name="Picture 4">
            <a:extLst>
              <a:ext uri="{FF2B5EF4-FFF2-40B4-BE49-F238E27FC236}">
                <a16:creationId xmlns:a16="http://schemas.microsoft.com/office/drawing/2014/main" id="{1602839D-8028-4019-A90F-2E1606CFC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3048009"/>
            <a:ext cx="8064500" cy="2427732"/>
          </a:xfrm>
          <a:prstGeom prst="rect">
            <a:avLst/>
          </a:prstGeom>
        </p:spPr>
      </p:pic>
    </p:spTree>
    <p:extLst>
      <p:ext uri="{BB962C8B-B14F-4D97-AF65-F5344CB8AC3E}">
        <p14:creationId xmlns:p14="http://schemas.microsoft.com/office/powerpoint/2010/main" val="162003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200"/>
          </a:xfrm>
        </p:spPr>
        <p:txBody>
          <a:bodyPr>
            <a:no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PROBLEM?</a:t>
            </a:r>
            <a:endParaRPr lang="en-US" sz="28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endParaRPr lang="en-CA" sz="1400" dirty="0">
              <a:solidFill>
                <a:schemeClr val="bg1">
                  <a:lumMod val="50000"/>
                </a:schemeClr>
              </a:solidFill>
            </a:endParaRPr>
          </a:p>
          <a:p>
            <a:pPr fontAlgn="base"/>
            <a:endParaRPr lang="en-CA" sz="1400" dirty="0">
              <a:solidFill>
                <a:schemeClr val="bg1">
                  <a:lumMod val="50000"/>
                </a:schemeClr>
              </a:solidFill>
            </a:endParaRPr>
          </a:p>
          <a:p>
            <a:pPr fontAlgn="base"/>
            <a:endParaRPr lang="en-CA" sz="1400" dirty="0">
              <a:solidFill>
                <a:schemeClr val="bg1">
                  <a:lumMod val="50000"/>
                </a:schemeClr>
              </a:solidFill>
            </a:endParaRPr>
          </a:p>
          <a:p>
            <a:pPr fontAlgn="base"/>
            <a:endParaRPr lang="en-CA" sz="2400" dirty="0">
              <a:solidFill>
                <a:schemeClr val="bg1">
                  <a:lumMod val="50000"/>
                </a:schemeClr>
              </a:solidFill>
            </a:endParaRP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pic>
        <p:nvPicPr>
          <p:cNvPr id="8" name="Picture 7">
            <a:extLst>
              <a:ext uri="{FF2B5EF4-FFF2-40B4-BE49-F238E27FC236}">
                <a16:creationId xmlns:a16="http://schemas.microsoft.com/office/drawing/2014/main" id="{675A26D3-6602-413C-9157-312EAC556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73191"/>
            <a:ext cx="8223250" cy="3602553"/>
          </a:xfrm>
          <a:prstGeom prst="rect">
            <a:avLst/>
          </a:prstGeom>
        </p:spPr>
      </p:pic>
    </p:spTree>
    <p:extLst>
      <p:ext uri="{BB962C8B-B14F-4D97-AF65-F5344CB8AC3E}">
        <p14:creationId xmlns:p14="http://schemas.microsoft.com/office/powerpoint/2010/main" val="361205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2800" b="1" dirty="0">
                <a:solidFill>
                  <a:srgbClr val="6CA442"/>
                </a:solidFill>
                <a:latin typeface="Arial" panose="020B0604020202020204" pitchFamily="34" charset="0"/>
                <a:cs typeface="Arial" panose="020B0604020202020204" pitchFamily="34" charset="0"/>
              </a:rPr>
              <a:t>WHY PROMPT PAYMENT LEGISLATION – THE PROBLEM?</a:t>
            </a:r>
            <a:endParaRPr lang="en-US" sz="28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54258"/>
            <a:ext cx="2158312" cy="751342"/>
          </a:xfrm>
          <a:prstGeom prst="rect">
            <a:avLst/>
          </a:prstGeom>
        </p:spPr>
      </p:pic>
      <p:cxnSp>
        <p:nvCxnSpPr>
          <p:cNvPr id="6" name="Straight Connector 5"/>
          <p:cNvCxnSpPr/>
          <p:nvPr/>
        </p:nvCxnSpPr>
        <p:spPr>
          <a:xfrm>
            <a:off x="0" y="5715000"/>
            <a:ext cx="9144000" cy="0"/>
          </a:xfrm>
          <a:prstGeom prst="line">
            <a:avLst/>
          </a:prstGeom>
          <a:ln w="25400">
            <a:solidFill>
              <a:srgbClr val="1D5B7D"/>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9750" y="1766484"/>
            <a:ext cx="8064500"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endParaRPr lang="en-US" sz="2000" dirty="0">
              <a:solidFill>
                <a:schemeClr val="bg1">
                  <a:lumMod val="50000"/>
                </a:schemeClr>
              </a:solidFill>
            </a:endParaRPr>
          </a:p>
          <a:p>
            <a:pPr algn="ctr" fontAlgn="base"/>
            <a:endParaRPr lang="en-CA" sz="2000" dirty="0">
              <a:solidFill>
                <a:schemeClr val="bg1">
                  <a:lumMod val="50000"/>
                </a:schemeClr>
              </a:solidFill>
            </a:endParaRPr>
          </a:p>
          <a:p>
            <a:pPr algn="ctr" fontAlgn="base"/>
            <a:r>
              <a:rPr lang="en-CA" sz="2000" dirty="0">
                <a:solidFill>
                  <a:schemeClr val="bg1">
                    <a:lumMod val="50000"/>
                  </a:schemeClr>
                </a:solidFill>
              </a:rPr>
              <a:t>Nova Scotia and Canada lag behind a majority of other jurisdictions who already have prompt payment legislation in place – 49 US states have it for public sector projects, 31 US states have it in place for the private sector, the US federal government has had prompt payment legislation in place since 1982, the European Union, United Kingdom, Ireland, New Zealand, and Australia all have prompt payment legislation. </a:t>
            </a:r>
          </a:p>
          <a:p>
            <a:pPr eaLnBrk="1" hangingPunct="1">
              <a:defRPr/>
            </a:pPr>
            <a:endParaRPr lang="en-CA" sz="3200" dirty="0">
              <a:solidFill>
                <a:schemeClr val="tx1">
                  <a:lumMod val="50000"/>
                  <a:lumOff val="50000"/>
                </a:schemeClr>
              </a:solidFill>
              <a:latin typeface="Calibri" panose="020F0502020204030204" pitchFamily="34" charset="0"/>
            </a:endParaRPr>
          </a:p>
          <a:p>
            <a:pPr eaLnBrk="1" hangingPunct="1">
              <a:defRPr/>
            </a:pPr>
            <a:endParaRPr lang="en-CA" b="1" dirty="0"/>
          </a:p>
        </p:txBody>
      </p:sp>
    </p:spTree>
    <p:extLst>
      <p:ext uri="{BB962C8B-B14F-4D97-AF65-F5344CB8AC3E}">
        <p14:creationId xmlns:p14="http://schemas.microsoft.com/office/powerpoint/2010/main" val="603959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29523</TotalTime>
  <Words>1029</Words>
  <Application>Microsoft Macintosh PowerPoint</Application>
  <PresentationFormat>On-screen Show (4:3)</PresentationFormat>
  <Paragraphs>127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Prompt Payment</vt:lpstr>
      <vt:lpstr>WHO WE ARE</vt:lpstr>
      <vt:lpstr>WHO WE REPRESENT</vt:lpstr>
      <vt:lpstr>WHY ARE WE HERE TODAY?</vt:lpstr>
      <vt:lpstr>WHAT IS PROMPT PAYMENT?</vt:lpstr>
      <vt:lpstr>WHY PROMPT PAYMENT LEGISLATION – THE PROBLEM?</vt:lpstr>
      <vt:lpstr>WHY PROMPT PAYMENT LEGISLATION – THE PROBLEM?</vt:lpstr>
      <vt:lpstr>WHY PROMPT PAYMENT LEGISLATION – THE PROBLEM?</vt:lpstr>
      <vt:lpstr>WHY PROMPT PAYMENT LEGISLATION – THE PROBLEM?</vt:lpstr>
      <vt:lpstr>WHY PROMPT PAYMENT LEGISLATION – THE PROBLEM?</vt:lpstr>
      <vt:lpstr>WHY PROMPT PAYMENT LEGISLATION – THE CONSEQUENCES?</vt:lpstr>
      <vt:lpstr>WHY PROMPT PAYMENT LEGISLATION – THE CONSEQUENCES?</vt:lpstr>
      <vt:lpstr>WHY PROMPT PAYMENT LEGISLATION – THE CONSEQUENCES?</vt:lpstr>
      <vt:lpstr>WHY PROMPT PAYMENT LEGISLATION – THE CONSEQUENCES?</vt:lpstr>
      <vt:lpstr>WHY PROMPT PAYMENT LEGISLATION – THE CONSEQUENCES?</vt:lpstr>
      <vt:lpstr>WHY PROMPT PAYMENT LEGISLATION – THE CONSEQUENCES?</vt:lpstr>
      <vt:lpstr>CURRENT LANDSCAPE NATIONALLY</vt:lpstr>
      <vt:lpstr>PROMPT PAYMENT ACT</vt:lpstr>
      <vt:lpstr>IF DELINQUENT PAYMENT WERE RESOLVED</vt:lpstr>
      <vt:lpstr>WHY PROMPT PAYMENT LEGISLATION?</vt:lpstr>
      <vt:lpstr>WHAT ARE RISKS FOR GOVERNMENT?</vt:lpstr>
      <vt:lpstr>OUR ASK OF GOVERNMENT</vt:lpstr>
      <vt:lpstr>PROMPT PAYMENT COALITION PARTNERS</vt:lpstr>
      <vt:lpstr>OUR INTENTIONS AND NEXT STEPS</vt:lpstr>
      <vt:lpstr> THANK YOU! </vt:lpstr>
    </vt:vector>
  </TitlesOfParts>
  <Company>Hewlett-Packard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on blue in white, Arial</dc:title>
  <dc:creator>Janet Tobin</dc:creator>
  <cp:lastModifiedBy>Colleen Fiske</cp:lastModifiedBy>
  <cp:revision>123</cp:revision>
  <cp:lastPrinted>2017-02-15T13:52:24Z</cp:lastPrinted>
  <dcterms:created xsi:type="dcterms:W3CDTF">2013-10-23T11:15:29Z</dcterms:created>
  <dcterms:modified xsi:type="dcterms:W3CDTF">2018-09-11T18:17:11Z</dcterms:modified>
</cp:coreProperties>
</file>